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02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2" d="100"/>
          <a:sy n="122" d="100"/>
        </p:scale>
        <p:origin x="-15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7D-D6CF-4852-B29D-5D7F1755F580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01ECE-2B6C-427D-81D0-EE0AAFCB59E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385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7D-D6CF-4852-B29D-5D7F1755F580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01ECE-2B6C-427D-81D0-EE0AAFCB5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333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7D-D6CF-4852-B29D-5D7F1755F580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01ECE-2B6C-427D-81D0-EE0AAFCB5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7D-D6CF-4852-B29D-5D7F1755F580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01ECE-2B6C-427D-81D0-EE0AAFCB5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69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7D-D6CF-4852-B29D-5D7F1755F580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01ECE-2B6C-427D-81D0-EE0AAFCB59E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459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7D-D6CF-4852-B29D-5D7F1755F580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01ECE-2B6C-427D-81D0-EE0AAFCB5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977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7D-D6CF-4852-B29D-5D7F1755F580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01ECE-2B6C-427D-81D0-EE0AAFCB5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297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7D-D6CF-4852-B29D-5D7F1755F580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01ECE-2B6C-427D-81D0-EE0AAFCB5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285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7D-D6CF-4852-B29D-5D7F1755F580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01ECE-2B6C-427D-81D0-EE0AAFCB5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005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C98817D-D6CF-4852-B29D-5D7F1755F580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0601ECE-2B6C-427D-81D0-EE0AAFCB5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029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7D-D6CF-4852-B29D-5D7F1755F580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01ECE-2B6C-427D-81D0-EE0AAFCB5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536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C98817D-D6CF-4852-B29D-5D7F1755F580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0601ECE-2B6C-427D-81D0-EE0AAFCB59EC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818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141927" y="514126"/>
            <a:ext cx="10058400" cy="3565525"/>
          </a:xfrm>
        </p:spPr>
        <p:txBody>
          <a:bodyPr>
            <a:normAutofit/>
          </a:bodyPr>
          <a:lstStyle/>
          <a:p>
            <a:pPr algn="ctr"/>
            <a:r>
              <a:rPr lang="ru-RU" sz="7200" dirty="0">
                <a:solidFill>
                  <a:srgbClr val="C00000"/>
                </a:solidFill>
                <a:latin typeface="Bookman Old Style" panose="02050604050505020204" pitchFamily="18" charset="0"/>
              </a:rPr>
              <a:t>Визуальные средства воздействия на аудиторию</a:t>
            </a:r>
          </a:p>
        </p:txBody>
      </p:sp>
      <p:sp>
        <p:nvSpPr>
          <p:cNvPr id="4" name="Объект 3"/>
          <p:cNvSpPr>
            <a:spLocks noGrp="1"/>
          </p:cNvSpPr>
          <p:nvPr>
            <p:ph type="subTitle" idx="4294967295"/>
          </p:nvPr>
        </p:nvSpPr>
        <p:spPr>
          <a:xfrm>
            <a:off x="1940417" y="4881115"/>
            <a:ext cx="10058400" cy="11430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Подготовила студентка 5 курса, 6 </a:t>
            </a:r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группы </a:t>
            </a: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специальности 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«Русская филология» </a:t>
            </a:r>
            <a:endParaRPr lang="ru-RU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Меньшикова 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Мария</a:t>
            </a:r>
          </a:p>
        </p:txBody>
      </p:sp>
    </p:spTree>
    <p:extLst>
      <p:ext uri="{BB962C8B-B14F-4D97-AF65-F5344CB8AC3E}">
        <p14:creationId xmlns:p14="http://schemas.microsoft.com/office/powerpoint/2010/main" val="41516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29049" y="1434139"/>
            <a:ext cx="10058400" cy="4022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8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Спасибо за внимание! </a:t>
            </a:r>
            <a:endParaRPr lang="ru-RU" sz="8800" dirty="0" smtClean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0" indent="0" algn="r">
              <a:buNone/>
            </a:pPr>
            <a:r>
              <a:rPr lang="ru-RU" sz="1000" dirty="0"/>
              <a:t>П</a:t>
            </a:r>
            <a:r>
              <a:rPr lang="en-US" sz="1000" dirty="0" err="1"/>
              <a:t>резентации</a:t>
            </a:r>
            <a:r>
              <a:rPr lang="en-US" sz="1000" dirty="0"/>
              <a:t> </a:t>
            </a:r>
            <a:r>
              <a:rPr lang="en-US" sz="1000" dirty="0" err="1"/>
              <a:t>сделаны</a:t>
            </a:r>
            <a:r>
              <a:rPr lang="en-US" sz="1000" dirty="0"/>
              <a:t> </a:t>
            </a:r>
            <a:r>
              <a:rPr lang="en-US" sz="1000" dirty="0" err="1"/>
              <a:t>по</a:t>
            </a:r>
            <a:r>
              <a:rPr lang="en-US" sz="1000" dirty="0"/>
              <a:t> </a:t>
            </a:r>
            <a:r>
              <a:rPr lang="en-US" sz="1000" dirty="0" err="1"/>
              <a:t>материалам</a:t>
            </a:r>
            <a:r>
              <a:rPr lang="en-US" sz="1000" dirty="0"/>
              <a:t> </a:t>
            </a:r>
            <a:r>
              <a:rPr lang="en-US" sz="1000" dirty="0" err="1"/>
              <a:t>интернета</a:t>
            </a:r>
            <a:endParaRPr lang="ru-RU" sz="1000" dirty="0"/>
          </a:p>
          <a:p>
            <a:pPr marL="0" indent="0" algn="ctr">
              <a:buNone/>
            </a:pPr>
            <a:endParaRPr lang="ru-RU" sz="88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39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922985" y="218941"/>
            <a:ext cx="10058400" cy="895595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240240"/>
                </a:solidFill>
                <a:latin typeface="Bookman Old Style" panose="02050604050505020204" pitchFamily="18" charset="0"/>
              </a:rPr>
              <a:t>Дистанция</a:t>
            </a:r>
            <a:endParaRPr lang="ru-RU" sz="5400" dirty="0">
              <a:solidFill>
                <a:srgbClr val="24024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6" y="1449387"/>
            <a:ext cx="4559121" cy="4559121"/>
          </a:xfrm>
        </p:spPr>
      </p:pic>
      <p:sp>
        <p:nvSpPr>
          <p:cNvPr id="8" name="Объект 7"/>
          <p:cNvSpPr>
            <a:spLocks noGrp="1"/>
          </p:cNvSpPr>
          <p:nvPr>
            <p:ph sz="half" idx="4294967295"/>
          </p:nvPr>
        </p:nvSpPr>
        <p:spPr>
          <a:xfrm>
            <a:off x="6263202" y="1449387"/>
            <a:ext cx="4937125" cy="4022725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Выделяют </a:t>
            </a:r>
            <a:r>
              <a:rPr lang="ru-RU" sz="32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четыре</a:t>
            </a:r>
            <a:r>
              <a:rPr lang="ru-RU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зоны общения: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Интимная,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Личная,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Социальная,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Общественная (или публичная). </a:t>
            </a:r>
            <a:endParaRPr lang="ru-RU" sz="32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002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975019" y="283335"/>
            <a:ext cx="5580845" cy="1031114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Интимная зона</a:t>
            </a:r>
            <a:endParaRPr lang="ru-RU" sz="54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87" y="1319033"/>
            <a:ext cx="4589463" cy="4022725"/>
          </a:xfrm>
        </p:spPr>
      </p:pic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6087301" y="1604540"/>
            <a:ext cx="4937125" cy="402272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Важно помнить!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Зона общения между близкими людьми.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Наличие расстояния не менее 50 см.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Данную зону человек охраняет так, как будто это его собственность. </a:t>
            </a:r>
            <a:endParaRPr lang="ru-RU" sz="28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240923" y="5486400"/>
            <a:ext cx="1210614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57586" y="5627265"/>
            <a:ext cx="2034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От 15 до 46 см</a:t>
            </a:r>
            <a:endParaRPr lang="ru-RU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22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434366" y="218941"/>
            <a:ext cx="5121275" cy="1015508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Личная зона</a:t>
            </a:r>
            <a:endParaRPr lang="ru-RU" sz="54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344" y="1434071"/>
            <a:ext cx="2687638" cy="3749675"/>
          </a:xfrm>
        </p:spPr>
      </p:pic>
      <p:sp>
        <p:nvSpPr>
          <p:cNvPr id="9" name="Объект 8"/>
          <p:cNvSpPr>
            <a:spLocks noGrp="1"/>
          </p:cNvSpPr>
          <p:nvPr>
            <p:ph sz="half" idx="4294967295"/>
          </p:nvPr>
        </p:nvSpPr>
        <p:spPr>
          <a:xfrm>
            <a:off x="6087078" y="1434071"/>
            <a:ext cx="4937125" cy="402272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Важно помнить!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Зона общения между друзьями.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Данное расстояние позволяет чувствовать себя комфортно в повседневной коммуникации. </a:t>
            </a:r>
            <a:endParaRPr lang="ru-RU" sz="28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916929" y="5344732"/>
            <a:ext cx="1970467" cy="38636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916929" y="5499656"/>
            <a:ext cx="2157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От 46 до 1,2 м</a:t>
            </a:r>
            <a:endParaRPr lang="ru-RU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17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74512" y="366711"/>
            <a:ext cx="6199031" cy="976871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Социальная зона</a:t>
            </a:r>
            <a:endParaRPr lang="ru-RU" sz="54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53"/>
          <a:stretch/>
        </p:blipFill>
        <p:spPr>
          <a:xfrm>
            <a:off x="965916" y="1767133"/>
            <a:ext cx="3810000" cy="2982912"/>
          </a:xfrm>
        </p:spPr>
      </p:pic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6160171" y="1767133"/>
            <a:ext cx="4937125" cy="402272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Важно помнить!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Зона общения между знакомыми людьми, но не друзьями.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Данное расстояние </a:t>
            </a:r>
            <a:r>
              <a:rPr lang="ru-RU" sz="2800" dirty="0">
                <a:solidFill>
                  <a:schemeClr val="tx1"/>
                </a:solidFill>
                <a:latin typeface="Bookman Old Style" panose="02050604050505020204" pitchFamily="18" charset="0"/>
              </a:rPr>
              <a:t>является </a:t>
            </a:r>
            <a:r>
              <a:rPr lang="ru-RU" sz="2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оптимальным </a:t>
            </a:r>
            <a:r>
              <a:rPr lang="ru-RU" sz="2800" dirty="0">
                <a:solidFill>
                  <a:schemeClr val="tx1"/>
                </a:solidFill>
                <a:latin typeface="Bookman Old Style" panose="02050604050505020204" pitchFamily="18" charset="0"/>
              </a:rPr>
              <a:t>для формальных контактов на работе или с малознакомыми людьми. 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790163" y="4855335"/>
            <a:ext cx="2356834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850264" y="4988930"/>
            <a:ext cx="2485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От 1,2 до 3,6 м</a:t>
            </a:r>
            <a:endParaRPr lang="ru-RU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62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236631" y="360608"/>
            <a:ext cx="7061915" cy="925356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Общественная зона </a:t>
            </a:r>
            <a:endParaRPr lang="ru-RU" sz="54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856" y="1532340"/>
            <a:ext cx="4938713" cy="3593452"/>
          </a:xfrm>
        </p:spPr>
      </p:pic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6829983" y="1534109"/>
            <a:ext cx="4937125" cy="4022725"/>
          </a:xfrm>
        </p:spPr>
        <p:txBody>
          <a:bodyPr/>
          <a:lstStyle/>
          <a:p>
            <a:r>
              <a:rPr lang="ru-RU" sz="32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Важно помнить!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>
                <a:solidFill>
                  <a:schemeClr val="tx1"/>
                </a:solidFill>
                <a:latin typeface="Bookman Old Style" panose="02050604050505020204" pitchFamily="18" charset="0"/>
              </a:rPr>
              <a:t>О</a:t>
            </a:r>
            <a:r>
              <a:rPr lang="ru-RU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ткрытая </a:t>
            </a:r>
            <a:r>
              <a:rPr lang="ru-RU" sz="3200" dirty="0">
                <a:solidFill>
                  <a:schemeClr val="tx1"/>
                </a:solidFill>
                <a:latin typeface="Bookman Old Style" panose="02050604050505020204" pitchFamily="18" charset="0"/>
              </a:rPr>
              <a:t>зона для выступления оратора перед аудиторией. </a:t>
            </a:r>
            <a:endParaRPr lang="ru-RU" sz="3200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endParaRPr lang="ru-RU" dirty="0">
              <a:latin typeface="Bookman Old Style" panose="020506040505050202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669701" y="2833352"/>
            <a:ext cx="12879" cy="2137893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15910" y="5372168"/>
            <a:ext cx="1712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Более 3,6 м</a:t>
            </a:r>
            <a:endParaRPr lang="ru-RU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90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37847" y="326272"/>
            <a:ext cx="10058400" cy="14493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240240"/>
                </a:solidFill>
                <a:latin typeface="Bookman Old Style" panose="02050604050505020204" pitchFamily="18" charset="0"/>
              </a:rPr>
              <a:t>Поза оратора перед аудиторией </a:t>
            </a:r>
            <a:endParaRPr lang="ru-RU" sz="5400" dirty="0">
              <a:solidFill>
                <a:srgbClr val="24024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1" t="4324" r="13218" b="7910"/>
          <a:stretch/>
        </p:blipFill>
        <p:spPr>
          <a:xfrm>
            <a:off x="4306497" y="1760560"/>
            <a:ext cx="3721100" cy="4870450"/>
          </a:xfrm>
        </p:spPr>
      </p:pic>
      <p:sp>
        <p:nvSpPr>
          <p:cNvPr id="14" name="Скругленный прямоугольник 13"/>
          <p:cNvSpPr/>
          <p:nvPr/>
        </p:nvSpPr>
        <p:spPr>
          <a:xfrm>
            <a:off x="8306872" y="5447763"/>
            <a:ext cx="2848807" cy="888643"/>
          </a:xfrm>
          <a:prstGeom prst="roundRect">
            <a:avLst/>
          </a:prstGeom>
          <a:solidFill>
            <a:schemeClr val="bg1"/>
          </a:solidFill>
          <a:ln>
            <a:solidFill>
              <a:srgbClr val="240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Ноги слегка расставлены, носки раздвинуты</a:t>
            </a: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78771" y="6023770"/>
            <a:ext cx="2788276" cy="799135"/>
          </a:xfrm>
          <a:prstGeom prst="roundRect">
            <a:avLst/>
          </a:prstGeom>
          <a:solidFill>
            <a:schemeClr val="bg1"/>
          </a:solidFill>
          <a:ln>
            <a:solidFill>
              <a:srgbClr val="240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Упор делать на носок</a:t>
            </a: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81483" y="4871756"/>
            <a:ext cx="2472742" cy="1152014"/>
          </a:xfrm>
          <a:prstGeom prst="roundRect">
            <a:avLst/>
          </a:prstGeom>
          <a:solidFill>
            <a:schemeClr val="bg1"/>
          </a:solidFill>
          <a:ln>
            <a:solidFill>
              <a:srgbClr val="240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Слегка выставить вперед </a:t>
            </a:r>
            <a:r>
              <a:rPr lang="ru-RU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правую</a:t>
            </a:r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ногу</a:t>
            </a: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891308" y="2740784"/>
            <a:ext cx="2228045" cy="759854"/>
          </a:xfrm>
          <a:prstGeom prst="roundRect">
            <a:avLst/>
          </a:prstGeom>
          <a:solidFill>
            <a:schemeClr val="bg1"/>
          </a:solidFill>
          <a:ln>
            <a:solidFill>
              <a:srgbClr val="240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Грудь немного «выставлена» </a:t>
            </a: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91308" y="3761918"/>
            <a:ext cx="2228045" cy="759854"/>
          </a:xfrm>
          <a:prstGeom prst="roundRect">
            <a:avLst/>
          </a:prstGeom>
          <a:solidFill>
            <a:schemeClr val="bg1"/>
          </a:solidFill>
          <a:ln>
            <a:solidFill>
              <a:srgbClr val="240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Живот подтянут</a:t>
            </a: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250204" y="2370359"/>
            <a:ext cx="2658202" cy="928564"/>
          </a:xfrm>
          <a:prstGeom prst="roundRect">
            <a:avLst/>
          </a:prstGeom>
          <a:solidFill>
            <a:schemeClr val="bg1"/>
          </a:solidFill>
          <a:ln>
            <a:solidFill>
              <a:srgbClr val="240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Подбородок слегка приподнят</a:t>
            </a: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327479" y="3761918"/>
            <a:ext cx="2228045" cy="759854"/>
          </a:xfrm>
          <a:prstGeom prst="roundRect">
            <a:avLst/>
          </a:prstGeom>
          <a:solidFill>
            <a:schemeClr val="bg1"/>
          </a:solidFill>
          <a:ln>
            <a:solidFill>
              <a:srgbClr val="240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Руки слегка разведены</a:t>
            </a: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7778839" y="6023770"/>
            <a:ext cx="528033" cy="31263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8" idx="3"/>
          </p:cNvCxnSpPr>
          <p:nvPr/>
        </p:nvCxnSpPr>
        <p:spPr>
          <a:xfrm flipV="1">
            <a:off x="6167047" y="6423337"/>
            <a:ext cx="826181" cy="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9" idx="3"/>
          </p:cNvCxnSpPr>
          <p:nvPr/>
        </p:nvCxnSpPr>
        <p:spPr>
          <a:xfrm>
            <a:off x="3054225" y="5447763"/>
            <a:ext cx="4145065" cy="73232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5119353" y="3788450"/>
            <a:ext cx="1873875" cy="60759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24" idx="1"/>
          </p:cNvCxnSpPr>
          <p:nvPr/>
        </p:nvCxnSpPr>
        <p:spPr>
          <a:xfrm flipH="1" flipV="1">
            <a:off x="7419319" y="3337528"/>
            <a:ext cx="908160" cy="80431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 flipV="1">
            <a:off x="7419319" y="2740784"/>
            <a:ext cx="830885" cy="22135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21" idx="3"/>
          </p:cNvCxnSpPr>
          <p:nvPr/>
        </p:nvCxnSpPr>
        <p:spPr>
          <a:xfrm>
            <a:off x="5119353" y="3120711"/>
            <a:ext cx="2079937" cy="21681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87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29544" y="313096"/>
            <a:ext cx="10058400" cy="14493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>
                <a:solidFill>
                  <a:srgbClr val="002060"/>
                </a:solidFill>
                <a:latin typeface="Bookman Old Style" panose="02050604050505020204" pitchFamily="18" charset="0"/>
              </a:rPr>
              <a:t>Расположение и движение оратора в аудитории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" r="45453"/>
          <a:stretch/>
        </p:blipFill>
        <p:spPr>
          <a:xfrm>
            <a:off x="2137893" y="2333003"/>
            <a:ext cx="2859088" cy="27336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7"/>
          <a:stretch/>
        </p:blipFill>
        <p:spPr>
          <a:xfrm>
            <a:off x="6886741" y="2333003"/>
            <a:ext cx="4235003" cy="319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92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7" t="8050" r="3761" b="4306"/>
          <a:stretch/>
        </p:blipFill>
        <p:spPr>
          <a:xfrm>
            <a:off x="2569885" y="1712890"/>
            <a:ext cx="6805933" cy="3696236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180564" y="248702"/>
            <a:ext cx="10058400" cy="84613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Движение </a:t>
            </a:r>
            <a:r>
              <a:rPr lang="ru-RU" dirty="0">
                <a:solidFill>
                  <a:srgbClr val="002060"/>
                </a:solidFill>
                <a:latin typeface="Bookman Old Style" panose="02050604050505020204" pitchFamily="18" charset="0"/>
              </a:rPr>
              <a:t>оратора в аудитории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3335" y="1584101"/>
            <a:ext cx="2009104" cy="1146220"/>
          </a:xfrm>
          <a:prstGeom prst="roundRect">
            <a:avLst/>
          </a:prstGeom>
          <a:solidFill>
            <a:schemeClr val="bg1"/>
          </a:solidFill>
          <a:ln>
            <a:solidFill>
              <a:srgbClr val="240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Походка ровная, размеренная</a:t>
            </a: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0985" y="4649273"/>
            <a:ext cx="1738648" cy="1262130"/>
          </a:xfrm>
          <a:prstGeom prst="roundRect">
            <a:avLst/>
          </a:prstGeom>
          <a:solidFill>
            <a:schemeClr val="bg1"/>
          </a:solidFill>
          <a:ln>
            <a:solidFill>
              <a:srgbClr val="240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Руки при ходьбе должны двигаться </a:t>
            </a: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5818" y="1933467"/>
            <a:ext cx="2676376" cy="944962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9916732" y="3799267"/>
            <a:ext cx="2135462" cy="1262129"/>
          </a:xfrm>
          <a:prstGeom prst="roundRect">
            <a:avLst/>
          </a:prstGeom>
          <a:solidFill>
            <a:schemeClr val="bg1"/>
          </a:solidFill>
          <a:ln>
            <a:solidFill>
              <a:srgbClr val="240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Старайтесь посмотреть на каждого в аудитории </a:t>
            </a: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700011" y="2717442"/>
            <a:ext cx="1133342" cy="193183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1906073" y="3982791"/>
            <a:ext cx="2266679" cy="167103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8422783" y="2266682"/>
            <a:ext cx="953035" cy="45076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44" t="8125" r="37417" b="11854"/>
          <a:stretch/>
        </p:blipFill>
        <p:spPr>
          <a:xfrm>
            <a:off x="9375818" y="3561008"/>
            <a:ext cx="373487" cy="173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3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9" grpId="0" animBg="1"/>
      <p:bldP spid="11" grpId="0" animBg="1"/>
    </p:bld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Ион</Template>
  <TotalTime>242</TotalTime>
  <Words>213</Words>
  <Application>Microsoft Office PowerPoint</Application>
  <PresentationFormat>Произвольный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Ретро</vt:lpstr>
      <vt:lpstr>Визуальные средства воздействия на аудиторию</vt:lpstr>
      <vt:lpstr>Дистанция</vt:lpstr>
      <vt:lpstr>Интимная зона</vt:lpstr>
      <vt:lpstr>Личная зона</vt:lpstr>
      <vt:lpstr>Социальная зона</vt:lpstr>
      <vt:lpstr>Общественная зона </vt:lpstr>
      <vt:lpstr>Поза оратора перед аудиторией </vt:lpstr>
      <vt:lpstr>Расположение и движение оратора в аудитории</vt:lpstr>
      <vt:lpstr>Движение оратора в аудитории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53</cp:revision>
  <dcterms:created xsi:type="dcterms:W3CDTF">2017-03-06T18:40:09Z</dcterms:created>
  <dcterms:modified xsi:type="dcterms:W3CDTF">2018-03-03T07:21:42Z</dcterms:modified>
</cp:coreProperties>
</file>